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84" r:id="rId3"/>
    <p:sldId id="265" r:id="rId4"/>
    <p:sldId id="285" r:id="rId5"/>
    <p:sldId id="277" r:id="rId6"/>
    <p:sldId id="276" r:id="rId7"/>
    <p:sldId id="278" r:id="rId8"/>
    <p:sldId id="279" r:id="rId9"/>
    <p:sldId id="280" r:id="rId10"/>
    <p:sldId id="281" r:id="rId11"/>
    <p:sldId id="282" r:id="rId12"/>
    <p:sldId id="283" r:id="rId13"/>
    <p:sldId id="286" r:id="rId14"/>
    <p:sldId id="287" r:id="rId15"/>
    <p:sldId id="28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04" autoAdjust="0"/>
    <p:restoredTop sz="94660"/>
  </p:normalViewPr>
  <p:slideViewPr>
    <p:cSldViewPr>
      <p:cViewPr varScale="1">
        <p:scale>
          <a:sx n="80" d="100"/>
          <a:sy n="80" d="100"/>
        </p:scale>
        <p:origin x="739" y="62"/>
      </p:cViewPr>
      <p:guideLst>
        <p:guide pos="3840"/>
        <p:guide orient="horz" pos="216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712352-F603-4CB3-AFB1-452659CA23C1}" type="doc">
      <dgm:prSet loTypeId="urn:microsoft.com/office/officeart/2005/8/layout/process4" loCatId="process" qsTypeId="urn:microsoft.com/office/officeart/2005/8/quickstyle/simple2" qsCatId="simple" csTypeId="urn:microsoft.com/office/officeart/2005/8/colors/accent1_2" csCatId="accent1" phldr="1"/>
      <dgm:spPr/>
      <dgm:t>
        <a:bodyPr/>
        <a:lstStyle/>
        <a:p>
          <a:endParaRPr lang="en-US"/>
        </a:p>
      </dgm:t>
    </dgm:pt>
    <dgm:pt modelId="{693C0BF4-C33B-48A1-B741-232B62E3437F}">
      <dgm:prSet/>
      <dgm:spPr/>
      <dgm:t>
        <a:bodyPr/>
        <a:lstStyle/>
        <a:p>
          <a:r>
            <a:rPr lang="en-CA"/>
            <a:t>Christ’s Word is 100% certain and fulfilled.</a:t>
          </a:r>
          <a:endParaRPr lang="en-US"/>
        </a:p>
      </dgm:t>
    </dgm:pt>
    <dgm:pt modelId="{8E703185-D655-4006-B831-453E047C8A37}" type="parTrans" cxnId="{A7BFEE3C-2D3E-4974-8946-B881C1AB8391}">
      <dgm:prSet/>
      <dgm:spPr/>
      <dgm:t>
        <a:bodyPr/>
        <a:lstStyle/>
        <a:p>
          <a:endParaRPr lang="en-US"/>
        </a:p>
      </dgm:t>
    </dgm:pt>
    <dgm:pt modelId="{AC1D9FB7-5FC8-4312-9DC3-28FCA77931C4}" type="sibTrans" cxnId="{A7BFEE3C-2D3E-4974-8946-B881C1AB8391}">
      <dgm:prSet/>
      <dgm:spPr/>
      <dgm:t>
        <a:bodyPr/>
        <a:lstStyle/>
        <a:p>
          <a:endParaRPr lang="en-US"/>
        </a:p>
      </dgm:t>
    </dgm:pt>
    <dgm:pt modelId="{99A8E783-86E4-493B-84BD-C8825F797E27}">
      <dgm:prSet/>
      <dgm:spPr/>
      <dgm:t>
        <a:bodyPr/>
        <a:lstStyle/>
        <a:p>
          <a:r>
            <a:rPr lang="en-CA" dirty="0"/>
            <a:t>We live in the time of great promises:</a:t>
          </a:r>
          <a:endParaRPr lang="en-US" dirty="0"/>
        </a:p>
      </dgm:t>
    </dgm:pt>
    <dgm:pt modelId="{8D43E0AD-5271-4347-A76D-91A99DDF8109}" type="parTrans" cxnId="{6909A2D2-4B14-4660-916F-02095102EAB3}">
      <dgm:prSet/>
      <dgm:spPr/>
      <dgm:t>
        <a:bodyPr/>
        <a:lstStyle/>
        <a:p>
          <a:endParaRPr lang="en-US"/>
        </a:p>
      </dgm:t>
    </dgm:pt>
    <dgm:pt modelId="{8ED52270-6AE8-4FB3-ACAF-9CD6251D53F5}" type="sibTrans" cxnId="{6909A2D2-4B14-4660-916F-02095102EAB3}">
      <dgm:prSet/>
      <dgm:spPr/>
      <dgm:t>
        <a:bodyPr/>
        <a:lstStyle/>
        <a:p>
          <a:endParaRPr lang="en-US"/>
        </a:p>
      </dgm:t>
    </dgm:pt>
    <dgm:pt modelId="{F4EA58C0-2C4B-4A65-9C58-C9FBE9805284}">
      <dgm:prSet/>
      <dgm:spPr/>
      <dgm:t>
        <a:bodyPr/>
        <a:lstStyle/>
        <a:p>
          <a:r>
            <a:rPr lang="en-CA" dirty="0"/>
            <a:t>Isaiah 11            Matthew 16:18</a:t>
          </a:r>
        </a:p>
        <a:p>
          <a:r>
            <a:rPr lang="en-CA" dirty="0"/>
            <a:t>Matthew 28:20</a:t>
          </a:r>
        </a:p>
      </dgm:t>
    </dgm:pt>
    <dgm:pt modelId="{FD7D0D35-FB9C-48A7-8FC0-D14912AB1DF0}" type="parTrans" cxnId="{17AFEFB3-1BBB-45EF-A153-AB953E5F752C}">
      <dgm:prSet/>
      <dgm:spPr/>
      <dgm:t>
        <a:bodyPr/>
        <a:lstStyle/>
        <a:p>
          <a:endParaRPr lang="en-US"/>
        </a:p>
      </dgm:t>
    </dgm:pt>
    <dgm:pt modelId="{F9CC865B-9542-4121-9204-7ECBDDBAD66D}" type="sibTrans" cxnId="{17AFEFB3-1BBB-45EF-A153-AB953E5F752C}">
      <dgm:prSet/>
      <dgm:spPr/>
      <dgm:t>
        <a:bodyPr/>
        <a:lstStyle/>
        <a:p>
          <a:endParaRPr lang="en-US"/>
        </a:p>
      </dgm:t>
    </dgm:pt>
    <dgm:pt modelId="{BEA124AE-05A2-420A-9D33-1E9BCC76DA2F}" type="pres">
      <dgm:prSet presAssocID="{5C712352-F603-4CB3-AFB1-452659CA23C1}" presName="Name0" presStyleCnt="0">
        <dgm:presLayoutVars>
          <dgm:dir/>
          <dgm:animLvl val="lvl"/>
          <dgm:resizeHandles val="exact"/>
        </dgm:presLayoutVars>
      </dgm:prSet>
      <dgm:spPr/>
    </dgm:pt>
    <dgm:pt modelId="{00907933-0510-46E4-BC72-23BAF0CB709B}" type="pres">
      <dgm:prSet presAssocID="{99A8E783-86E4-493B-84BD-C8825F797E27}" presName="boxAndChildren" presStyleCnt="0"/>
      <dgm:spPr/>
    </dgm:pt>
    <dgm:pt modelId="{A9692ECB-E5B3-4327-A76E-EABA9C0A756D}" type="pres">
      <dgm:prSet presAssocID="{99A8E783-86E4-493B-84BD-C8825F797E27}" presName="parentTextBox" presStyleLbl="node1" presStyleIdx="0" presStyleCnt="2"/>
      <dgm:spPr/>
    </dgm:pt>
    <dgm:pt modelId="{1EA5D29F-71CC-40EA-AC13-C96FE13227F5}" type="pres">
      <dgm:prSet presAssocID="{99A8E783-86E4-493B-84BD-C8825F797E27}" presName="entireBox" presStyleLbl="node1" presStyleIdx="0" presStyleCnt="2"/>
      <dgm:spPr/>
    </dgm:pt>
    <dgm:pt modelId="{24CE1B3E-D47E-40C3-B4DF-303FBD6C79B7}" type="pres">
      <dgm:prSet presAssocID="{99A8E783-86E4-493B-84BD-C8825F797E27}" presName="descendantBox" presStyleCnt="0"/>
      <dgm:spPr/>
    </dgm:pt>
    <dgm:pt modelId="{0A30C66E-6340-43DA-AD58-5A2B39218F5E}" type="pres">
      <dgm:prSet presAssocID="{F4EA58C0-2C4B-4A65-9C58-C9FBE9805284}" presName="childTextBox" presStyleLbl="fgAccFollowNode1" presStyleIdx="0" presStyleCnt="1" custLinFactNeighborX="-2141" custLinFactNeighborY="563">
        <dgm:presLayoutVars>
          <dgm:bulletEnabled val="1"/>
        </dgm:presLayoutVars>
      </dgm:prSet>
      <dgm:spPr/>
    </dgm:pt>
    <dgm:pt modelId="{DFAC1DCA-11EF-450B-866F-47C33922474E}" type="pres">
      <dgm:prSet presAssocID="{AC1D9FB7-5FC8-4312-9DC3-28FCA77931C4}" presName="sp" presStyleCnt="0"/>
      <dgm:spPr/>
    </dgm:pt>
    <dgm:pt modelId="{20BAAF3A-5677-4383-9AE9-814F5B7378EC}" type="pres">
      <dgm:prSet presAssocID="{693C0BF4-C33B-48A1-B741-232B62E3437F}" presName="arrowAndChildren" presStyleCnt="0"/>
      <dgm:spPr/>
    </dgm:pt>
    <dgm:pt modelId="{F897F82A-EB0F-4C28-BE59-EF82B02F8A56}" type="pres">
      <dgm:prSet presAssocID="{693C0BF4-C33B-48A1-B741-232B62E3437F}" presName="parentTextArrow" presStyleLbl="node1" presStyleIdx="1" presStyleCnt="2"/>
      <dgm:spPr/>
    </dgm:pt>
  </dgm:ptLst>
  <dgm:cxnLst>
    <dgm:cxn modelId="{A7BFEE3C-2D3E-4974-8946-B881C1AB8391}" srcId="{5C712352-F603-4CB3-AFB1-452659CA23C1}" destId="{693C0BF4-C33B-48A1-B741-232B62E3437F}" srcOrd="0" destOrd="0" parTransId="{8E703185-D655-4006-B831-453E047C8A37}" sibTransId="{AC1D9FB7-5FC8-4312-9DC3-28FCA77931C4}"/>
    <dgm:cxn modelId="{4258FD65-953A-43EA-915C-AA192A16D6EA}" type="presOf" srcId="{F4EA58C0-2C4B-4A65-9C58-C9FBE9805284}" destId="{0A30C66E-6340-43DA-AD58-5A2B39218F5E}" srcOrd="0" destOrd="0" presId="urn:microsoft.com/office/officeart/2005/8/layout/process4"/>
    <dgm:cxn modelId="{260BC18B-4740-49C2-872F-91ED79F877D5}" type="presOf" srcId="{99A8E783-86E4-493B-84BD-C8825F797E27}" destId="{1EA5D29F-71CC-40EA-AC13-C96FE13227F5}" srcOrd="1" destOrd="0" presId="urn:microsoft.com/office/officeart/2005/8/layout/process4"/>
    <dgm:cxn modelId="{9169F394-B708-497D-950A-0B884FA147FD}" type="presOf" srcId="{99A8E783-86E4-493B-84BD-C8825F797E27}" destId="{A9692ECB-E5B3-4327-A76E-EABA9C0A756D}" srcOrd="0" destOrd="0" presId="urn:microsoft.com/office/officeart/2005/8/layout/process4"/>
    <dgm:cxn modelId="{6C403BB1-F1E0-4C6F-B30A-9BE713D4B0F9}" type="presOf" srcId="{5C712352-F603-4CB3-AFB1-452659CA23C1}" destId="{BEA124AE-05A2-420A-9D33-1E9BCC76DA2F}" srcOrd="0" destOrd="0" presId="urn:microsoft.com/office/officeart/2005/8/layout/process4"/>
    <dgm:cxn modelId="{17AFEFB3-1BBB-45EF-A153-AB953E5F752C}" srcId="{99A8E783-86E4-493B-84BD-C8825F797E27}" destId="{F4EA58C0-2C4B-4A65-9C58-C9FBE9805284}" srcOrd="0" destOrd="0" parTransId="{FD7D0D35-FB9C-48A7-8FC0-D14912AB1DF0}" sibTransId="{F9CC865B-9542-4121-9204-7ECBDDBAD66D}"/>
    <dgm:cxn modelId="{E0E609CE-AF5E-4A19-A41F-EE378F868A28}" type="presOf" srcId="{693C0BF4-C33B-48A1-B741-232B62E3437F}" destId="{F897F82A-EB0F-4C28-BE59-EF82B02F8A56}" srcOrd="0" destOrd="0" presId="urn:microsoft.com/office/officeart/2005/8/layout/process4"/>
    <dgm:cxn modelId="{6909A2D2-4B14-4660-916F-02095102EAB3}" srcId="{5C712352-F603-4CB3-AFB1-452659CA23C1}" destId="{99A8E783-86E4-493B-84BD-C8825F797E27}" srcOrd="1" destOrd="0" parTransId="{8D43E0AD-5271-4347-A76D-91A99DDF8109}" sibTransId="{8ED52270-6AE8-4FB3-ACAF-9CD6251D53F5}"/>
    <dgm:cxn modelId="{F1290D5F-0757-4CFF-A627-3DC18E6A3789}" type="presParOf" srcId="{BEA124AE-05A2-420A-9D33-1E9BCC76DA2F}" destId="{00907933-0510-46E4-BC72-23BAF0CB709B}" srcOrd="0" destOrd="0" presId="urn:microsoft.com/office/officeart/2005/8/layout/process4"/>
    <dgm:cxn modelId="{457CFFB8-3057-40CF-8D83-34C4E72B8737}" type="presParOf" srcId="{00907933-0510-46E4-BC72-23BAF0CB709B}" destId="{A9692ECB-E5B3-4327-A76E-EABA9C0A756D}" srcOrd="0" destOrd="0" presId="urn:microsoft.com/office/officeart/2005/8/layout/process4"/>
    <dgm:cxn modelId="{1A605F85-A896-4091-A6A6-AA6DEDFC33C5}" type="presParOf" srcId="{00907933-0510-46E4-BC72-23BAF0CB709B}" destId="{1EA5D29F-71CC-40EA-AC13-C96FE13227F5}" srcOrd="1" destOrd="0" presId="urn:microsoft.com/office/officeart/2005/8/layout/process4"/>
    <dgm:cxn modelId="{0C46CF8F-DE15-4878-8F39-FC23FAE8468C}" type="presParOf" srcId="{00907933-0510-46E4-BC72-23BAF0CB709B}" destId="{24CE1B3E-D47E-40C3-B4DF-303FBD6C79B7}" srcOrd="2" destOrd="0" presId="urn:microsoft.com/office/officeart/2005/8/layout/process4"/>
    <dgm:cxn modelId="{D1857746-9F80-4D82-AB6A-C5DAC3DCBDFD}" type="presParOf" srcId="{24CE1B3E-D47E-40C3-B4DF-303FBD6C79B7}" destId="{0A30C66E-6340-43DA-AD58-5A2B39218F5E}" srcOrd="0" destOrd="0" presId="urn:microsoft.com/office/officeart/2005/8/layout/process4"/>
    <dgm:cxn modelId="{2104ED9D-5005-4066-BCDA-B00D86345F94}" type="presParOf" srcId="{BEA124AE-05A2-420A-9D33-1E9BCC76DA2F}" destId="{DFAC1DCA-11EF-450B-866F-47C33922474E}" srcOrd="1" destOrd="0" presId="urn:microsoft.com/office/officeart/2005/8/layout/process4"/>
    <dgm:cxn modelId="{9A301A44-69F7-4D50-80AB-4E96528F5E93}" type="presParOf" srcId="{BEA124AE-05A2-420A-9D33-1E9BCC76DA2F}" destId="{20BAAF3A-5677-4383-9AE9-814F5B7378EC}" srcOrd="2" destOrd="0" presId="urn:microsoft.com/office/officeart/2005/8/layout/process4"/>
    <dgm:cxn modelId="{F975D1EB-539E-4FC8-B30F-396F6CA974C6}" type="presParOf" srcId="{20BAAF3A-5677-4383-9AE9-814F5B7378EC}" destId="{F897F82A-EB0F-4C28-BE59-EF82B02F8A5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5D29F-71CC-40EA-AC13-C96FE13227F5}">
      <dsp:nvSpPr>
        <dsp:cNvPr id="0" name=""/>
        <dsp:cNvSpPr/>
      </dsp:nvSpPr>
      <dsp:spPr>
        <a:xfrm>
          <a:off x="0" y="3219351"/>
          <a:ext cx="6400800" cy="211224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CA" sz="3000" kern="1200" dirty="0"/>
            <a:t>We live in the time of great promises:</a:t>
          </a:r>
          <a:endParaRPr lang="en-US" sz="3000" kern="1200" dirty="0"/>
        </a:p>
      </dsp:txBody>
      <dsp:txXfrm>
        <a:off x="0" y="3219351"/>
        <a:ext cx="6400800" cy="1140611"/>
      </dsp:txXfrm>
    </dsp:sp>
    <dsp:sp modelId="{0A30C66E-6340-43DA-AD58-5A2B39218F5E}">
      <dsp:nvSpPr>
        <dsp:cNvPr id="0" name=""/>
        <dsp:cNvSpPr/>
      </dsp:nvSpPr>
      <dsp:spPr>
        <a:xfrm>
          <a:off x="0" y="4323188"/>
          <a:ext cx="6400800" cy="971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marL="0" lvl="0" indent="0" algn="ctr" defTabSz="1200150">
            <a:lnSpc>
              <a:spcPct val="90000"/>
            </a:lnSpc>
            <a:spcBef>
              <a:spcPct val="0"/>
            </a:spcBef>
            <a:spcAft>
              <a:spcPct val="35000"/>
            </a:spcAft>
            <a:buNone/>
          </a:pPr>
          <a:r>
            <a:rPr lang="en-CA" sz="2700" kern="1200" dirty="0"/>
            <a:t>Isaiah 11            Matthew 16:18</a:t>
          </a:r>
        </a:p>
        <a:p>
          <a:pPr marL="0" lvl="0" indent="0" algn="ctr" defTabSz="1200150">
            <a:lnSpc>
              <a:spcPct val="90000"/>
            </a:lnSpc>
            <a:spcBef>
              <a:spcPct val="0"/>
            </a:spcBef>
            <a:spcAft>
              <a:spcPct val="35000"/>
            </a:spcAft>
            <a:buNone/>
          </a:pPr>
          <a:r>
            <a:rPr lang="en-CA" sz="2700" kern="1200" dirty="0"/>
            <a:t>Matthew 28:20</a:t>
          </a:r>
        </a:p>
      </dsp:txBody>
      <dsp:txXfrm>
        <a:off x="0" y="4323188"/>
        <a:ext cx="6400800" cy="971631"/>
      </dsp:txXfrm>
    </dsp:sp>
    <dsp:sp modelId="{F897F82A-EB0F-4C28-BE59-EF82B02F8A56}">
      <dsp:nvSpPr>
        <dsp:cNvPr id="0" name=""/>
        <dsp:cNvSpPr/>
      </dsp:nvSpPr>
      <dsp:spPr>
        <a:xfrm rot="10800000">
          <a:off x="0" y="2405"/>
          <a:ext cx="6400800" cy="3248629"/>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CA" sz="3000" kern="1200"/>
            <a:t>Christ’s Word is 100% certain and fulfilled.</a:t>
          </a:r>
          <a:endParaRPr lang="en-US" sz="3000" kern="1200"/>
        </a:p>
      </dsp:txBody>
      <dsp:txXfrm rot="10800000">
        <a:off x="0" y="2405"/>
        <a:ext cx="6400800" cy="211086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2B48F5-BACC-47D6-A0F7-82FBF9C6BC85}" type="datetimeFigureOut">
              <a:rPr lang="en-US"/>
              <a:t>23-Apr-24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ACAF8E-318A-4EFE-8633-D9E72ABCE0ED}" type="slidenum">
              <a:rPr/>
              <a:t>‹#›</a:t>
            </a:fld>
            <a:endParaRPr/>
          </a:p>
        </p:txBody>
      </p:sp>
    </p:spTree>
    <p:extLst>
      <p:ext uri="{BB962C8B-B14F-4D97-AF65-F5344CB8AC3E}">
        <p14:creationId xmlns:p14="http://schemas.microsoft.com/office/powerpoint/2010/main" val="240655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B1CD00-5424-4675-AB18-2C419B060449}" type="datetimeFigureOut">
              <a:rPr lang="en-US"/>
              <a:t>23-Apr-24</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E2CF44-2B13-41B4-A334-1CDF534EEBBF}" type="slidenum">
              <a:rPr/>
              <a:t>‹#›</a:t>
            </a:fld>
            <a:endParaRPr/>
          </a:p>
        </p:txBody>
      </p:sp>
    </p:spTree>
    <p:extLst>
      <p:ext uri="{BB962C8B-B14F-4D97-AF65-F5344CB8AC3E}">
        <p14:creationId xmlns:p14="http://schemas.microsoft.com/office/powerpoint/2010/main" val="44538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gray">
          <a:xfrm>
            <a:off x="0" y="2825016"/>
            <a:ext cx="12188952" cy="3180930"/>
          </a:xfrm>
          <a:prstGeom prst="rect">
            <a:avLst/>
          </a:prstGeom>
          <a:solidFill>
            <a:schemeClr val="bg1">
              <a:lumMod val="85000"/>
              <a:lumOff val="1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bwMode="black">
          <a:xfrm>
            <a:off x="0" y="3075709"/>
            <a:ext cx="12188952" cy="26392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white">
          <a:xfrm>
            <a:off x="1066800" y="3165763"/>
            <a:ext cx="10058400" cy="1711037"/>
          </a:xfrm>
        </p:spPr>
        <p:txBody>
          <a:bodyPr anchor="b">
            <a:normAutofit/>
          </a:bodyPr>
          <a:lstStyle>
            <a:lvl1pPr algn="l">
              <a:lnSpc>
                <a:spcPct val="80000"/>
              </a:lnSpc>
              <a:defRPr sz="54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1066800" y="4953000"/>
            <a:ext cx="10058400" cy="685800"/>
          </a:xfrm>
        </p:spPr>
        <p:txBody>
          <a:bodyPr>
            <a:normAutofit/>
          </a:bodyPr>
          <a:lstStyle>
            <a:lvl1pPr marL="0" indent="0" algn="l">
              <a:spcBef>
                <a:spcPts val="0"/>
              </a:spcBef>
              <a:buNone/>
              <a:defRPr sz="200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9886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199"/>
            <a:ext cx="1943100" cy="56388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457199"/>
            <a:ext cx="7048500" cy="5638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1828800"/>
            <a:ext cx="9144000" cy="2743200"/>
          </a:xfrm>
        </p:spPr>
        <p:txBody>
          <a:bodyPr anchor="b">
            <a:normAutofit/>
          </a:bodyPr>
          <a:lstStyle>
            <a:lvl1pPr>
              <a:defRPr sz="540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524000" y="4589463"/>
            <a:ext cx="9144000" cy="1506537"/>
          </a:xfrm>
        </p:spPr>
        <p:txBody>
          <a:bodyPr>
            <a:normAutofit/>
          </a:bodyPr>
          <a:lstStyle>
            <a:lvl1pPr marL="0" indent="0">
              <a:spcBef>
                <a:spcPts val="0"/>
              </a:spcBef>
              <a:buNone/>
              <a:defRPr sz="2000">
                <a:solidFill>
                  <a:schemeClr val="accent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50677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70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70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76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76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14681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2587" y="1600200"/>
            <a:ext cx="3122613" cy="1828800"/>
          </a:xfrm>
        </p:spPr>
        <p:txBody>
          <a:bodyPr anchor="b">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760412" y="762000"/>
            <a:ext cx="6400800"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01039" y="3429000"/>
            <a:ext cx="3124161"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97952" y="1600200"/>
            <a:ext cx="3127248" cy="1828800"/>
          </a:xfrm>
        </p:spPr>
        <p:txBody>
          <a:bodyPr anchor="b">
            <a:normAutofit/>
          </a:bodyPr>
          <a:lstStyle>
            <a:lvl1pPr>
              <a:defRPr sz="3400"/>
            </a:lvl1pPr>
          </a:lstStyle>
          <a:p>
            <a:r>
              <a:rPr lang="en-US"/>
              <a:t>Click to edit Master title style</a:t>
            </a:r>
          </a:p>
        </p:txBody>
      </p:sp>
      <p:sp>
        <p:nvSpPr>
          <p:cNvPr id="3" name="Picture Placeholder 2"/>
          <p:cNvSpPr>
            <a:spLocks noGrp="1"/>
          </p:cNvSpPr>
          <p:nvPr>
            <p:ph type="pic" idx="1"/>
          </p:nvPr>
        </p:nvSpPr>
        <p:spPr>
          <a:xfrm>
            <a:off x="781251" y="777240"/>
            <a:ext cx="6400800" cy="530352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97952" y="3429000"/>
            <a:ext cx="3127248"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descr="An empty placeholder to add an image. Click on the placeholder and select the image that you wish to add."/>
          <p:cNvSpPr/>
          <p:nvPr userDrawn="1"/>
        </p:nvSpPr>
        <p:spPr bwMode="blackWhite">
          <a:xfrm>
            <a:off x="644091" y="640080"/>
            <a:ext cx="6675120" cy="5577840"/>
          </a:xfrm>
          <a:prstGeom prst="rect">
            <a:avLst/>
          </a:prstGeom>
          <a:solidFill>
            <a:srgbClr val="000000"/>
          </a:solidFill>
          <a:ln w="1016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97724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4000" y="18288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524000" y="6362700"/>
            <a:ext cx="6881553" cy="257176"/>
          </a:xfrm>
          <a:prstGeom prst="rect">
            <a:avLst/>
          </a:prstGeom>
        </p:spPr>
        <p:txBody>
          <a:bodyPr vert="horz" lIns="91440" tIns="45720" rIns="91440" bIns="45720" rtlCol="0" anchor="ctr"/>
          <a:lstStyle>
            <a:lvl1pPr algn="l">
              <a:defRPr sz="1100">
                <a:solidFill>
                  <a:schemeClr val="tx1">
                    <a:lumMod val="85000"/>
                  </a:schemeClr>
                </a:solidFill>
              </a:defRPr>
            </a:lvl1pPr>
          </a:lstStyle>
          <a:p>
            <a:endParaRPr lang="en-US" dirty="0"/>
          </a:p>
        </p:txBody>
      </p:sp>
      <p:sp>
        <p:nvSpPr>
          <p:cNvPr id="4" name="Date Placeholder 3"/>
          <p:cNvSpPr>
            <a:spLocks noGrp="1"/>
          </p:cNvSpPr>
          <p:nvPr>
            <p:ph type="dt" sz="half" idx="2"/>
          </p:nvPr>
        </p:nvSpPr>
        <p:spPr>
          <a:xfrm>
            <a:off x="8610600" y="6362700"/>
            <a:ext cx="990600" cy="257176"/>
          </a:xfrm>
          <a:prstGeom prst="rect">
            <a:avLst/>
          </a:prstGeom>
        </p:spPr>
        <p:txBody>
          <a:bodyPr vert="horz" lIns="91440" tIns="45720" rIns="91440" bIns="45720" rtlCol="0" anchor="ctr"/>
          <a:lstStyle>
            <a:lvl1pPr algn="r">
              <a:defRPr sz="1100">
                <a:solidFill>
                  <a:schemeClr val="tx1">
                    <a:lumMod val="85000"/>
                  </a:schemeClr>
                </a:solidFill>
              </a:defRPr>
            </a:lvl1pPr>
          </a:lstStyle>
          <a:p>
            <a:endParaRPr lang="en-US"/>
          </a:p>
        </p:txBody>
      </p:sp>
      <p:sp>
        <p:nvSpPr>
          <p:cNvPr id="6" name="Slide Number Placeholder 5"/>
          <p:cNvSpPr>
            <a:spLocks noGrp="1"/>
          </p:cNvSpPr>
          <p:nvPr>
            <p:ph type="sldNum" sz="quarter" idx="4"/>
          </p:nvPr>
        </p:nvSpPr>
        <p:spPr>
          <a:xfrm>
            <a:off x="9829800" y="6362700"/>
            <a:ext cx="838200" cy="257176"/>
          </a:xfrm>
          <a:prstGeom prst="rect">
            <a:avLst/>
          </a:prstGeom>
        </p:spPr>
        <p:txBody>
          <a:bodyPr vert="horz" lIns="91440" tIns="45720" rIns="91440" bIns="45720" rtlCol="0" anchor="ctr"/>
          <a:lstStyle>
            <a:lvl1pPr algn="r">
              <a:defRPr sz="1100">
                <a:solidFill>
                  <a:schemeClr val="tx1">
                    <a:lumMod val="85000"/>
                  </a:schemeClr>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lumMod val="85000"/>
            </a:schemeClr>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lumMod val="85000"/>
            </a:schemeClr>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lumMod val="85000"/>
            </a:schemeClr>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4pPr>
      <a:lvl5pPr marL="150876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5pPr>
      <a:lvl6pPr marL="17830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0574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317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6060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err="1"/>
              <a:t>WWIII,the</a:t>
            </a:r>
            <a:r>
              <a:rPr lang="en-CA" dirty="0"/>
              <a:t> Middle East, Israel, and Hamas, and the Eclipse of 2024 in Bible Prophecy</a:t>
            </a:r>
            <a:endParaRPr dirty="0"/>
          </a:p>
        </p:txBody>
      </p:sp>
      <p:sp>
        <p:nvSpPr>
          <p:cNvPr id="3" name="Subtitle 2"/>
          <p:cNvSpPr>
            <a:spLocks noGrp="1"/>
          </p:cNvSpPr>
          <p:nvPr>
            <p:ph type="subTitle" idx="1"/>
          </p:nvPr>
        </p:nvSpPr>
        <p:spPr/>
        <p:txBody>
          <a:bodyPr/>
          <a:lstStyle/>
          <a:p>
            <a:r>
              <a:rPr lang="en-CA" dirty="0"/>
              <a:t>Mountain View Christian Church</a:t>
            </a:r>
            <a:endParaRPr dirty="0"/>
          </a:p>
        </p:txBody>
      </p:sp>
    </p:spTree>
    <p:extLst>
      <p:ext uri="{BB962C8B-B14F-4D97-AF65-F5344CB8AC3E}">
        <p14:creationId xmlns:p14="http://schemas.microsoft.com/office/powerpoint/2010/main" val="24245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CD42F-E0C0-6C0C-D579-34A6C2C60A54}"/>
              </a:ext>
            </a:extLst>
          </p:cNvPr>
          <p:cNvSpPr>
            <a:spLocks noGrp="1"/>
          </p:cNvSpPr>
          <p:nvPr>
            <p:ph type="title"/>
          </p:nvPr>
        </p:nvSpPr>
        <p:spPr/>
        <p:txBody>
          <a:bodyPr/>
          <a:lstStyle/>
          <a:p>
            <a:r>
              <a:rPr lang="el-GR" dirty="0"/>
              <a:t>Γενεά</a:t>
            </a:r>
            <a:r>
              <a:rPr lang="en-CA" dirty="0"/>
              <a:t> (</a:t>
            </a:r>
            <a:r>
              <a:rPr lang="en-CA" dirty="0" err="1"/>
              <a:t>genea</a:t>
            </a:r>
            <a:r>
              <a:rPr lang="en-CA" dirty="0"/>
              <a:t>), not </a:t>
            </a:r>
            <a:r>
              <a:rPr lang="el-GR" dirty="0"/>
              <a:t>Γένος</a:t>
            </a:r>
            <a:r>
              <a:rPr lang="en-CA" dirty="0"/>
              <a:t> (genos) (generation,   not race)</a:t>
            </a:r>
          </a:p>
        </p:txBody>
      </p:sp>
      <p:sp>
        <p:nvSpPr>
          <p:cNvPr id="3" name="Content Placeholder 2">
            <a:extLst>
              <a:ext uri="{FF2B5EF4-FFF2-40B4-BE49-F238E27FC236}">
                <a16:creationId xmlns:a16="http://schemas.microsoft.com/office/drawing/2014/main" id="{2D1FFDCC-3945-7D1E-C610-39AB6C6BF287}"/>
              </a:ext>
            </a:extLst>
          </p:cNvPr>
          <p:cNvSpPr>
            <a:spLocks noGrp="1"/>
          </p:cNvSpPr>
          <p:nvPr>
            <p:ph idx="1"/>
          </p:nvPr>
        </p:nvSpPr>
        <p:spPr/>
        <p:txBody>
          <a:bodyPr numCol="2">
            <a:normAutofit/>
          </a:bodyPr>
          <a:lstStyle/>
          <a:p>
            <a:pPr marL="457200" indent="-457200">
              <a:buFont typeface="+mj-lt"/>
              <a:buAutoNum type="arabicPeriod"/>
            </a:pPr>
            <a:r>
              <a:rPr lang="en-CA" dirty="0"/>
              <a:t>A generation is about 40 years.</a:t>
            </a:r>
          </a:p>
          <a:p>
            <a:pPr marL="708660" lvl="1" indent="-342900">
              <a:buFont typeface="+mj-lt"/>
              <a:buAutoNum type="arabicPeriod"/>
            </a:pPr>
            <a:r>
              <a:rPr lang="en-CA" dirty="0"/>
              <a:t>33 AD to 70 AD ≈ 40 years.</a:t>
            </a:r>
          </a:p>
          <a:p>
            <a:pPr marL="708660" lvl="1" indent="-342900">
              <a:buFont typeface="+mj-lt"/>
              <a:buAutoNum type="arabicPeriod"/>
            </a:pPr>
            <a:r>
              <a:rPr lang="en-CA" dirty="0"/>
              <a:t>Jesus predicted it, it happened.</a:t>
            </a:r>
          </a:p>
          <a:p>
            <a:pPr marL="342900" indent="-342900">
              <a:buFont typeface="+mj-lt"/>
              <a:buAutoNum type="arabicPeriod"/>
            </a:pPr>
            <a:r>
              <a:rPr lang="en-CA" dirty="0"/>
              <a:t>The source of our confusion: “genos” in these passages:</a:t>
            </a:r>
          </a:p>
          <a:p>
            <a:pPr marL="0" indent="0">
              <a:buNone/>
            </a:pPr>
            <a:r>
              <a:rPr lang="en-CA" dirty="0"/>
              <a:t>“generation” or “kind” or “family”</a:t>
            </a:r>
          </a:p>
          <a:p>
            <a:pPr marL="0" indent="0">
              <a:buNone/>
            </a:pPr>
            <a:r>
              <a:rPr lang="en-US" dirty="0"/>
              <a:t>Mark 9:29 kind</a:t>
            </a:r>
          </a:p>
          <a:p>
            <a:pPr marL="0" indent="0">
              <a:buNone/>
            </a:pPr>
            <a:r>
              <a:rPr lang="en-US" dirty="0"/>
              <a:t>Acts 7:13 family</a:t>
            </a:r>
          </a:p>
          <a:p>
            <a:pPr marL="0" indent="0">
              <a:buNone/>
            </a:pPr>
            <a:r>
              <a:rPr lang="en-US" dirty="0"/>
              <a:t>Acts 7:19 race</a:t>
            </a:r>
          </a:p>
          <a:p>
            <a:pPr marL="0" indent="0">
              <a:buNone/>
            </a:pPr>
            <a:r>
              <a:rPr lang="en-US" dirty="0"/>
              <a:t>Acts 17:28 offspring</a:t>
            </a:r>
          </a:p>
          <a:p>
            <a:pPr marL="0" indent="0">
              <a:buNone/>
            </a:pPr>
            <a:r>
              <a:rPr lang="en-US" dirty="0"/>
              <a:t>Acts 17:29 offspring</a:t>
            </a:r>
          </a:p>
          <a:p>
            <a:pPr marL="0" indent="0">
              <a:buNone/>
            </a:pPr>
            <a:r>
              <a:rPr lang="en-US" dirty="0"/>
              <a:t>1 Peter 2:9 race</a:t>
            </a:r>
          </a:p>
          <a:p>
            <a:pPr marL="0" indent="0">
              <a:buNone/>
            </a:pPr>
            <a:r>
              <a:rPr lang="en-US" dirty="0"/>
              <a:t>Revelation 22:16 descendant</a:t>
            </a:r>
          </a:p>
          <a:p>
            <a:pPr marL="0" indent="0">
              <a:buNone/>
            </a:pPr>
            <a:endParaRPr lang="en-US" dirty="0"/>
          </a:p>
          <a:p>
            <a:pPr marL="0" indent="0">
              <a:buNone/>
            </a:pPr>
            <a:endParaRPr lang="en-US" dirty="0"/>
          </a:p>
          <a:p>
            <a:pPr marL="0" indent="0">
              <a:buNone/>
            </a:pPr>
            <a:endParaRPr lang="en-CA" dirty="0"/>
          </a:p>
          <a:p>
            <a:pPr marL="708660" lvl="1" indent="-342900">
              <a:buFont typeface="+mj-lt"/>
              <a:buAutoNum type="arabicPeriod"/>
            </a:pPr>
            <a:endParaRPr lang="en-CA" dirty="0"/>
          </a:p>
          <a:p>
            <a:pPr marL="708660" lvl="1" indent="-342900">
              <a:buFont typeface="+mj-lt"/>
              <a:buAutoNum type="arabicPeriod"/>
            </a:pPr>
            <a:endParaRPr lang="en-CA" dirty="0"/>
          </a:p>
        </p:txBody>
      </p:sp>
      <p:sp>
        <p:nvSpPr>
          <p:cNvPr id="4" name="Slide Number Placeholder 3">
            <a:extLst>
              <a:ext uri="{FF2B5EF4-FFF2-40B4-BE49-F238E27FC236}">
                <a16:creationId xmlns:a16="http://schemas.microsoft.com/office/drawing/2014/main" id="{5D8345AE-CD95-B85C-2B8D-E617EAF4798E}"/>
              </a:ext>
            </a:extLst>
          </p:cNvPr>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4251269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F5894-DD62-009D-C2F6-D4E28B9F3687}"/>
              </a:ext>
            </a:extLst>
          </p:cNvPr>
          <p:cNvSpPr>
            <a:spLocks noGrp="1"/>
          </p:cNvSpPr>
          <p:nvPr>
            <p:ph type="title"/>
          </p:nvPr>
        </p:nvSpPr>
        <p:spPr/>
        <p:txBody>
          <a:bodyPr/>
          <a:lstStyle/>
          <a:p>
            <a:r>
              <a:rPr lang="en-CA" dirty="0"/>
              <a:t>1 Peter 2:9 &amp; the use of “generation”</a:t>
            </a:r>
          </a:p>
        </p:txBody>
      </p:sp>
      <p:sp>
        <p:nvSpPr>
          <p:cNvPr id="7" name="Text Placeholder 6">
            <a:extLst>
              <a:ext uri="{FF2B5EF4-FFF2-40B4-BE49-F238E27FC236}">
                <a16:creationId xmlns:a16="http://schemas.microsoft.com/office/drawing/2014/main" id="{371C66C8-8D1F-30B2-F662-13825A380932}"/>
              </a:ext>
            </a:extLst>
          </p:cNvPr>
          <p:cNvSpPr>
            <a:spLocks noGrp="1"/>
          </p:cNvSpPr>
          <p:nvPr>
            <p:ph type="body" idx="1"/>
          </p:nvPr>
        </p:nvSpPr>
        <p:spPr/>
        <p:txBody>
          <a:bodyPr/>
          <a:lstStyle/>
          <a:p>
            <a:r>
              <a:rPr lang="en-CA" dirty="0"/>
              <a:t>KJV</a:t>
            </a:r>
          </a:p>
        </p:txBody>
      </p:sp>
      <p:sp>
        <p:nvSpPr>
          <p:cNvPr id="8" name="Content Placeholder 7">
            <a:extLst>
              <a:ext uri="{FF2B5EF4-FFF2-40B4-BE49-F238E27FC236}">
                <a16:creationId xmlns:a16="http://schemas.microsoft.com/office/drawing/2014/main" id="{E2F34DD2-D92E-775C-774F-796A4DCF5081}"/>
              </a:ext>
            </a:extLst>
          </p:cNvPr>
          <p:cNvSpPr>
            <a:spLocks noGrp="1"/>
          </p:cNvSpPr>
          <p:nvPr>
            <p:ph sz="half" idx="2"/>
          </p:nvPr>
        </p:nvSpPr>
        <p:spPr/>
        <p:txBody>
          <a:bodyPr>
            <a:normAutofit/>
          </a:bodyPr>
          <a:lstStyle/>
          <a:p>
            <a:pPr marL="0" marR="0" indent="0">
              <a:lnSpc>
                <a:spcPct val="115000"/>
              </a:lnSpc>
              <a:spcBef>
                <a:spcPts val="0"/>
              </a:spcBef>
              <a:spcAft>
                <a:spcPts val="0"/>
              </a:spcAft>
              <a:buNone/>
            </a:pPr>
            <a:r>
              <a:rPr lang="en-US" sz="2400" baseline="30000" dirty="0">
                <a:effectLst/>
                <a:latin typeface="Calibri" panose="020F0502020204030204" pitchFamily="34" charset="0"/>
              </a:rPr>
              <a:t>9 </a:t>
            </a:r>
            <a:r>
              <a:rPr lang="en-US" sz="2400" dirty="0">
                <a:effectLst/>
                <a:latin typeface="Calibri" panose="020F0502020204030204" pitchFamily="34" charset="0"/>
              </a:rPr>
              <a:t>But ye</a:t>
            </a:r>
            <a:r>
              <a:rPr lang="en-US" sz="2400" i="1" dirty="0">
                <a:effectLst/>
                <a:latin typeface="Calibri" panose="020F0502020204030204" pitchFamily="34" charset="0"/>
              </a:rPr>
              <a:t> are</a:t>
            </a:r>
            <a:r>
              <a:rPr lang="en-US" sz="2400" dirty="0">
                <a:effectLst/>
                <a:latin typeface="Calibri" panose="020F0502020204030204" pitchFamily="34" charset="0"/>
              </a:rPr>
              <a:t> a chosen </a:t>
            </a:r>
            <a:r>
              <a:rPr lang="en-US" sz="2400" b="1" dirty="0">
                <a:solidFill>
                  <a:schemeClr val="tx1"/>
                </a:solidFill>
                <a:effectLst/>
                <a:latin typeface="Calibri" panose="020F0502020204030204" pitchFamily="34" charset="0"/>
              </a:rPr>
              <a:t>generation</a:t>
            </a:r>
            <a:r>
              <a:rPr lang="en-US" sz="2400" dirty="0">
                <a:effectLst/>
                <a:latin typeface="Calibri" panose="020F0502020204030204" pitchFamily="34" charset="0"/>
              </a:rPr>
              <a:t>, a royal priesthood, an holy nation, a peculiar people; that ye should shew forth the praises of him who hath called you out of darkness into his </a:t>
            </a:r>
            <a:r>
              <a:rPr lang="en-US" sz="2400" dirty="0" err="1">
                <a:effectLst/>
                <a:latin typeface="Calibri" panose="020F0502020204030204" pitchFamily="34" charset="0"/>
              </a:rPr>
              <a:t>marvellous</a:t>
            </a:r>
            <a:r>
              <a:rPr lang="en-US" sz="2400" dirty="0">
                <a:effectLst/>
                <a:latin typeface="Calibri" panose="020F0502020204030204" pitchFamily="34" charset="0"/>
              </a:rPr>
              <a:t> light: </a:t>
            </a:r>
          </a:p>
        </p:txBody>
      </p:sp>
      <p:sp>
        <p:nvSpPr>
          <p:cNvPr id="9" name="Text Placeholder 8">
            <a:extLst>
              <a:ext uri="{FF2B5EF4-FFF2-40B4-BE49-F238E27FC236}">
                <a16:creationId xmlns:a16="http://schemas.microsoft.com/office/drawing/2014/main" id="{0B67C917-BCED-1FB0-CD43-FDCE81F37EAB}"/>
              </a:ext>
            </a:extLst>
          </p:cNvPr>
          <p:cNvSpPr>
            <a:spLocks noGrp="1"/>
          </p:cNvSpPr>
          <p:nvPr>
            <p:ph type="body" sz="quarter" idx="3"/>
          </p:nvPr>
        </p:nvSpPr>
        <p:spPr/>
        <p:txBody>
          <a:bodyPr/>
          <a:lstStyle/>
          <a:p>
            <a:r>
              <a:rPr lang="en-CA" dirty="0"/>
              <a:t>ESV</a:t>
            </a:r>
          </a:p>
        </p:txBody>
      </p:sp>
      <p:sp>
        <p:nvSpPr>
          <p:cNvPr id="10" name="Content Placeholder 9">
            <a:extLst>
              <a:ext uri="{FF2B5EF4-FFF2-40B4-BE49-F238E27FC236}">
                <a16:creationId xmlns:a16="http://schemas.microsoft.com/office/drawing/2014/main" id="{BB822B09-782B-BCCB-63E5-054D6C6DF860}"/>
              </a:ext>
            </a:extLst>
          </p:cNvPr>
          <p:cNvSpPr>
            <a:spLocks noGrp="1"/>
          </p:cNvSpPr>
          <p:nvPr>
            <p:ph sz="quarter" idx="4"/>
          </p:nvPr>
        </p:nvSpPr>
        <p:spPr/>
        <p:txBody>
          <a:bodyPr>
            <a:normAutofit/>
          </a:bodyPr>
          <a:lstStyle/>
          <a:p>
            <a:pPr marL="0" marR="0" indent="0">
              <a:lnSpc>
                <a:spcPct val="115000"/>
              </a:lnSpc>
              <a:spcBef>
                <a:spcPts val="0"/>
              </a:spcBef>
              <a:spcAft>
                <a:spcPts val="0"/>
              </a:spcAft>
              <a:buNone/>
            </a:pPr>
            <a:r>
              <a:rPr lang="en-US" sz="2400" b="1" baseline="30000" dirty="0">
                <a:effectLst/>
                <a:latin typeface="Calibri" panose="020F0502020204030204" pitchFamily="34" charset="0"/>
              </a:rPr>
              <a:t>9 </a:t>
            </a:r>
            <a:r>
              <a:rPr lang="en-US" sz="2400" dirty="0">
                <a:effectLst/>
                <a:latin typeface="Calibri" panose="020F0502020204030204" pitchFamily="34" charset="0"/>
              </a:rPr>
              <a:t>But you are a chosen </a:t>
            </a:r>
            <a:r>
              <a:rPr lang="en-US" sz="2400" b="1" dirty="0">
                <a:solidFill>
                  <a:schemeClr val="tx1"/>
                </a:solidFill>
                <a:effectLst/>
                <a:latin typeface="Calibri" panose="020F0502020204030204" pitchFamily="34" charset="0"/>
              </a:rPr>
              <a:t>race</a:t>
            </a:r>
            <a:r>
              <a:rPr lang="en-US" sz="2400" dirty="0">
                <a:effectLst/>
                <a:latin typeface="Calibri" panose="020F0502020204030204" pitchFamily="34" charset="0"/>
              </a:rPr>
              <a:t>, a royal priesthood, a holy nation, a people for his own possession, that you may proclaim the excellencies of him who called you out of darkness into his marvelous light. </a:t>
            </a:r>
          </a:p>
        </p:txBody>
      </p:sp>
      <p:sp>
        <p:nvSpPr>
          <p:cNvPr id="4" name="Slide Number Placeholder 3">
            <a:extLst>
              <a:ext uri="{FF2B5EF4-FFF2-40B4-BE49-F238E27FC236}">
                <a16:creationId xmlns:a16="http://schemas.microsoft.com/office/drawing/2014/main" id="{CAE073DA-D47C-B21A-F552-713339E06179}"/>
              </a:ext>
            </a:extLst>
          </p:cNvPr>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2114804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0A7512F-AC27-757E-A945-186E1AC1B989}"/>
              </a:ext>
            </a:extLst>
          </p:cNvPr>
          <p:cNvSpPr>
            <a:spLocks noGrp="1"/>
          </p:cNvSpPr>
          <p:nvPr>
            <p:ph type="title"/>
          </p:nvPr>
        </p:nvSpPr>
        <p:spPr/>
        <p:txBody>
          <a:bodyPr/>
          <a:lstStyle/>
          <a:p>
            <a:r>
              <a:rPr lang="en-CA" dirty="0"/>
              <a:t>Uses of the word determine the meanings</a:t>
            </a:r>
          </a:p>
        </p:txBody>
      </p:sp>
      <p:sp>
        <p:nvSpPr>
          <p:cNvPr id="9" name="Content Placeholder 8">
            <a:extLst>
              <a:ext uri="{FF2B5EF4-FFF2-40B4-BE49-F238E27FC236}">
                <a16:creationId xmlns:a16="http://schemas.microsoft.com/office/drawing/2014/main" id="{DD338AAF-14E3-E6EF-6008-A794AB45E502}"/>
              </a:ext>
            </a:extLst>
          </p:cNvPr>
          <p:cNvSpPr>
            <a:spLocks noGrp="1"/>
          </p:cNvSpPr>
          <p:nvPr>
            <p:ph idx="1"/>
          </p:nvPr>
        </p:nvSpPr>
        <p:spPr/>
        <p:txBody>
          <a:bodyPr>
            <a:normAutofit fontScale="92500" lnSpcReduction="10000"/>
          </a:bodyPr>
          <a:lstStyle/>
          <a:p>
            <a:pPr marL="457200" indent="-457200">
              <a:buFont typeface="+mj-lt"/>
              <a:buAutoNum type="arabicPeriod"/>
            </a:pPr>
            <a:r>
              <a:rPr lang="en-CA" sz="2400" dirty="0"/>
              <a:t>Genos means “race” or “kind” in 1 Peter 2:9. KJV translates it as “generation,” but ESV says “race.”</a:t>
            </a:r>
          </a:p>
          <a:p>
            <a:pPr marL="457200" indent="-457200">
              <a:buFont typeface="+mj-lt"/>
              <a:buAutoNum type="arabicPeriod"/>
            </a:pPr>
            <a:r>
              <a:rPr lang="en-CA" sz="2400" dirty="0"/>
              <a:t>The assumption by many in Matthew 23 and 24 is that a generation is </a:t>
            </a:r>
            <a:r>
              <a:rPr lang="en-CA" sz="2400" i="1" dirty="0"/>
              <a:t>genos, </a:t>
            </a:r>
            <a:r>
              <a:rPr lang="en-CA" sz="2400" dirty="0"/>
              <a:t> and so means “a kind, or a family, or a people.” Therefore, what Jesus was saying was, “this generation (the Jews) will not pass away until this is fulfilled.” (Matthew 23:36; 24:34). This means that everything in Matthew 24 is in </a:t>
            </a:r>
            <a:r>
              <a:rPr lang="en-CA" sz="2400" i="1" dirty="0"/>
              <a:t>our future</a:t>
            </a:r>
            <a:r>
              <a:rPr lang="en-CA" sz="2400" dirty="0"/>
              <a:t>, rather than </a:t>
            </a:r>
            <a:r>
              <a:rPr lang="en-CA" sz="2400" i="1" dirty="0"/>
              <a:t>in Jesus’ hearers future!</a:t>
            </a:r>
            <a:endParaRPr lang="en-CA" sz="2400" dirty="0"/>
          </a:p>
          <a:p>
            <a:pPr marL="457200" indent="-457200">
              <a:buFont typeface="+mj-lt"/>
              <a:buAutoNum type="arabicPeriod"/>
            </a:pPr>
            <a:r>
              <a:rPr lang="en-CA" sz="2400" dirty="0"/>
              <a:t>But what Jesus was saying was, “This generation” (those living now, within the 40 years) will not pass away.</a:t>
            </a:r>
          </a:p>
          <a:p>
            <a:pPr marL="457200" indent="-457200">
              <a:buFont typeface="+mj-lt"/>
              <a:buAutoNum type="arabicPeriod"/>
            </a:pPr>
            <a:r>
              <a:rPr lang="en-CA" sz="2400" dirty="0"/>
              <a:t>Jesus’ Words were completely fulfilled.</a:t>
            </a:r>
          </a:p>
          <a:p>
            <a:pPr marL="457200" indent="-457200">
              <a:buFont typeface="+mj-lt"/>
              <a:buAutoNum type="arabicPeriod"/>
            </a:pPr>
            <a:r>
              <a:rPr lang="en-CA" sz="2400" dirty="0"/>
              <a:t>Modern-day prophecy “experts” refuse to acknowledge this fact.</a:t>
            </a:r>
          </a:p>
        </p:txBody>
      </p:sp>
      <p:sp>
        <p:nvSpPr>
          <p:cNvPr id="7" name="Slide Number Placeholder 6">
            <a:extLst>
              <a:ext uri="{FF2B5EF4-FFF2-40B4-BE49-F238E27FC236}">
                <a16:creationId xmlns:a16="http://schemas.microsoft.com/office/drawing/2014/main" id="{04B55ADD-99F6-9AF9-14B5-BA58280BEF97}"/>
              </a:ext>
            </a:extLst>
          </p:cNvPr>
          <p:cNvSpPr>
            <a:spLocks noGrp="1"/>
          </p:cNvSpPr>
          <p:nvPr>
            <p:ph type="sldNum" sz="quarter" idx="12"/>
          </p:nvPr>
        </p:nvSpPr>
        <p:spPr/>
        <p:txBody>
          <a:bodyPr/>
          <a:lstStyle/>
          <a:p>
            <a:fld id="{E31375A4-56A4-47D6-9801-1991572033F7}" type="slidenum">
              <a:rPr lang="en-US" smtClean="0"/>
              <a:t>12</a:t>
            </a:fld>
            <a:endParaRPr lang="en-US"/>
          </a:p>
        </p:txBody>
      </p:sp>
    </p:spTree>
    <p:extLst>
      <p:ext uri="{BB962C8B-B14F-4D97-AF65-F5344CB8AC3E}">
        <p14:creationId xmlns:p14="http://schemas.microsoft.com/office/powerpoint/2010/main" val="2936410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457E-C439-346B-C104-6F21DF2EEF5B}"/>
              </a:ext>
            </a:extLst>
          </p:cNvPr>
          <p:cNvSpPr>
            <a:spLocks noGrp="1"/>
          </p:cNvSpPr>
          <p:nvPr>
            <p:ph type="title"/>
          </p:nvPr>
        </p:nvSpPr>
        <p:spPr/>
        <p:txBody>
          <a:bodyPr/>
          <a:lstStyle/>
          <a:p>
            <a:r>
              <a:rPr lang="en-CA" dirty="0"/>
              <a:t>The conundrum</a:t>
            </a:r>
          </a:p>
        </p:txBody>
      </p:sp>
      <p:sp>
        <p:nvSpPr>
          <p:cNvPr id="3" name="Content Placeholder 2">
            <a:extLst>
              <a:ext uri="{FF2B5EF4-FFF2-40B4-BE49-F238E27FC236}">
                <a16:creationId xmlns:a16="http://schemas.microsoft.com/office/drawing/2014/main" id="{94D77F0C-4D2E-3322-0F5E-E8915EB8C3C5}"/>
              </a:ext>
            </a:extLst>
          </p:cNvPr>
          <p:cNvSpPr>
            <a:spLocks noGrp="1"/>
          </p:cNvSpPr>
          <p:nvPr>
            <p:ph idx="1"/>
          </p:nvPr>
        </p:nvSpPr>
        <p:spPr/>
        <p:txBody>
          <a:bodyPr>
            <a:normAutofit/>
          </a:bodyPr>
          <a:lstStyle/>
          <a:p>
            <a:pPr marL="457200" indent="-457200">
              <a:buFont typeface="+mj-lt"/>
              <a:buAutoNum type="arabicPeriod"/>
            </a:pPr>
            <a:r>
              <a:rPr lang="en-CA" sz="2800" dirty="0"/>
              <a:t>If Jesus actually  meant “this generation” as those actually living at that time, how was Matthew 24 fulfilled?</a:t>
            </a:r>
          </a:p>
          <a:p>
            <a:pPr marL="457200" indent="-457200">
              <a:buFont typeface="+mj-lt"/>
              <a:buAutoNum type="arabicPeriod"/>
            </a:pPr>
            <a:r>
              <a:rPr lang="en-CA" sz="2800" dirty="0"/>
              <a:t>Because His words are misunderstood, there are two options</a:t>
            </a:r>
          </a:p>
          <a:p>
            <a:pPr marL="822960" lvl="1" indent="-457200">
              <a:buFont typeface="+mj-lt"/>
              <a:buAutoNum type="arabicPeriod"/>
            </a:pPr>
            <a:r>
              <a:rPr lang="en-CA" sz="2400" dirty="0"/>
              <a:t>They didn’t come true because He was wrong.</a:t>
            </a:r>
          </a:p>
          <a:p>
            <a:pPr marL="822960" lvl="1" indent="-457200">
              <a:buFont typeface="+mj-lt"/>
              <a:buAutoNum type="arabicPeriod"/>
            </a:pPr>
            <a:r>
              <a:rPr lang="en-CA" sz="2400" dirty="0"/>
              <a:t>He was right, but was talking about a distant future.</a:t>
            </a:r>
          </a:p>
          <a:p>
            <a:pPr marL="822960" lvl="1" indent="-457200">
              <a:buFont typeface="+mj-lt"/>
              <a:buAutoNum type="arabicPeriod"/>
            </a:pPr>
            <a:r>
              <a:rPr lang="en-CA" sz="2400" dirty="0"/>
              <a:t>Or, another option: Jesus Words were fulfilled, even Matthew 24:29-31!</a:t>
            </a:r>
          </a:p>
        </p:txBody>
      </p:sp>
      <p:sp>
        <p:nvSpPr>
          <p:cNvPr id="4" name="Slide Number Placeholder 3">
            <a:extLst>
              <a:ext uri="{FF2B5EF4-FFF2-40B4-BE49-F238E27FC236}">
                <a16:creationId xmlns:a16="http://schemas.microsoft.com/office/drawing/2014/main" id="{4293F8E2-7681-3368-3CCF-8D60E573CE74}"/>
              </a:ext>
            </a:extLst>
          </p:cNvPr>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4045907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080A3-47FD-E9A9-30CE-9D7E41E53C8E}"/>
              </a:ext>
            </a:extLst>
          </p:cNvPr>
          <p:cNvSpPr>
            <a:spLocks noGrp="1"/>
          </p:cNvSpPr>
          <p:nvPr>
            <p:ph type="title"/>
          </p:nvPr>
        </p:nvSpPr>
        <p:spPr/>
        <p:txBody>
          <a:bodyPr/>
          <a:lstStyle/>
          <a:p>
            <a:r>
              <a:rPr lang="en-US" dirty="0"/>
              <a:t>Matthew 24:29–31 (ESV)</a:t>
            </a:r>
            <a:endParaRPr lang="en-CA" dirty="0"/>
          </a:p>
        </p:txBody>
      </p:sp>
      <p:sp>
        <p:nvSpPr>
          <p:cNvPr id="3" name="Content Placeholder 2">
            <a:extLst>
              <a:ext uri="{FF2B5EF4-FFF2-40B4-BE49-F238E27FC236}">
                <a16:creationId xmlns:a16="http://schemas.microsoft.com/office/drawing/2014/main" id="{78F81E32-DFF4-7E4F-0255-0EA1FD8FAFB6}"/>
              </a:ext>
            </a:extLst>
          </p:cNvPr>
          <p:cNvSpPr>
            <a:spLocks noGrp="1"/>
          </p:cNvSpPr>
          <p:nvPr>
            <p:ph idx="1"/>
          </p:nvPr>
        </p:nvSpPr>
        <p:spPr/>
        <p:txBody>
          <a:bodyPr>
            <a:normAutofit/>
          </a:bodyPr>
          <a:lstStyle/>
          <a:p>
            <a:pPr marL="0" indent="0">
              <a:lnSpc>
                <a:spcPct val="100000"/>
              </a:lnSpc>
              <a:buNone/>
            </a:pPr>
            <a:r>
              <a:rPr lang="en-US" sz="2400" dirty="0"/>
              <a:t>29 “Immediately after the tribulation of those days the sun will be darkened, and the moon will not give its light, and the stars will fall from heaven, and the powers of the heavens will be shaken. 30 Then will appear in heaven the sign of the Son of Man, and then all the tribes of the earth will mourn, and they will see the Son of Man coming on the clouds of heaven with power and great glory. 31 And he will send out his angels with a loud trumpet call, and they will gather his elect from the four winds, from one end of heaven to the other.</a:t>
            </a:r>
          </a:p>
        </p:txBody>
      </p:sp>
      <p:sp>
        <p:nvSpPr>
          <p:cNvPr id="4" name="Slide Number Placeholder 3">
            <a:extLst>
              <a:ext uri="{FF2B5EF4-FFF2-40B4-BE49-F238E27FC236}">
                <a16:creationId xmlns:a16="http://schemas.microsoft.com/office/drawing/2014/main" id="{E9950816-A12C-5E3D-C827-2B007F1D4195}"/>
              </a:ext>
            </a:extLst>
          </p:cNvPr>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2835191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8B861-464A-F463-7EFE-6895F3EF09EF}"/>
              </a:ext>
            </a:extLst>
          </p:cNvPr>
          <p:cNvSpPr>
            <a:spLocks noGrp="1"/>
          </p:cNvSpPr>
          <p:nvPr>
            <p:ph type="title"/>
          </p:nvPr>
        </p:nvSpPr>
        <p:spPr/>
        <p:txBody>
          <a:bodyPr/>
          <a:lstStyle/>
          <a:p>
            <a:r>
              <a:rPr lang="en-CA" dirty="0"/>
              <a:t>Compare to:</a:t>
            </a:r>
          </a:p>
        </p:txBody>
      </p:sp>
      <p:sp>
        <p:nvSpPr>
          <p:cNvPr id="3" name="Content Placeholder 2">
            <a:extLst>
              <a:ext uri="{FF2B5EF4-FFF2-40B4-BE49-F238E27FC236}">
                <a16:creationId xmlns:a16="http://schemas.microsoft.com/office/drawing/2014/main" id="{43519F39-E2E7-0499-0C01-901BE4F12CA6}"/>
              </a:ext>
            </a:extLst>
          </p:cNvPr>
          <p:cNvSpPr>
            <a:spLocks noGrp="1"/>
          </p:cNvSpPr>
          <p:nvPr>
            <p:ph idx="1"/>
          </p:nvPr>
        </p:nvSpPr>
        <p:spPr/>
        <p:txBody>
          <a:bodyPr>
            <a:normAutofit/>
          </a:bodyPr>
          <a:lstStyle/>
          <a:p>
            <a:r>
              <a:rPr lang="en-CA" sz="2400" dirty="0"/>
              <a:t>Genesis 37:5-11</a:t>
            </a:r>
          </a:p>
          <a:p>
            <a:r>
              <a:rPr lang="en-CA" sz="2400" dirty="0"/>
              <a:t>Isaiah 13:9-10</a:t>
            </a:r>
          </a:p>
          <a:p>
            <a:r>
              <a:rPr lang="en-CA" sz="2400" dirty="0"/>
              <a:t>Acts 2:16-21 </a:t>
            </a:r>
            <a:r>
              <a:rPr lang="en-CA" sz="2400"/>
              <a:t>(Joel 2:30-32)</a:t>
            </a:r>
            <a:endParaRPr lang="en-CA" sz="2400" dirty="0"/>
          </a:p>
        </p:txBody>
      </p:sp>
      <p:sp>
        <p:nvSpPr>
          <p:cNvPr id="4" name="Slide Number Placeholder 3">
            <a:extLst>
              <a:ext uri="{FF2B5EF4-FFF2-40B4-BE49-F238E27FC236}">
                <a16:creationId xmlns:a16="http://schemas.microsoft.com/office/drawing/2014/main" id="{308513B4-7203-8299-86F9-57FB6A33A07D}"/>
              </a:ext>
            </a:extLst>
          </p:cNvPr>
          <p:cNvSpPr>
            <a:spLocks noGrp="1"/>
          </p:cNvSpPr>
          <p:nvPr>
            <p:ph type="sldNum" sz="quarter" idx="12"/>
          </p:nvPr>
        </p:nvSpPr>
        <p:spPr/>
        <p:txBody>
          <a:bodyPr/>
          <a:lstStyle/>
          <a:p>
            <a:fld id="{E31375A4-56A4-47D6-9801-1991572033F7}" type="slidenum">
              <a:rPr lang="en-US" smtClean="0"/>
              <a:t>15</a:t>
            </a:fld>
            <a:endParaRPr lang="en-US"/>
          </a:p>
        </p:txBody>
      </p:sp>
    </p:spTree>
    <p:extLst>
      <p:ext uri="{BB962C8B-B14F-4D97-AF65-F5344CB8AC3E}">
        <p14:creationId xmlns:p14="http://schemas.microsoft.com/office/powerpoint/2010/main" val="36150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E96A1-9B6E-1B4A-9B14-61207847372D}"/>
              </a:ext>
            </a:extLst>
          </p:cNvPr>
          <p:cNvSpPr>
            <a:spLocks noGrp="1"/>
          </p:cNvSpPr>
          <p:nvPr>
            <p:ph type="title"/>
          </p:nvPr>
        </p:nvSpPr>
        <p:spPr/>
        <p:txBody>
          <a:bodyPr/>
          <a:lstStyle/>
          <a:p>
            <a:r>
              <a:rPr lang="en-CA" dirty="0"/>
              <a:t>Fiction is sadder than truth</a:t>
            </a:r>
          </a:p>
        </p:txBody>
      </p:sp>
      <p:sp>
        <p:nvSpPr>
          <p:cNvPr id="3" name="Content Placeholder 2">
            <a:extLst>
              <a:ext uri="{FF2B5EF4-FFF2-40B4-BE49-F238E27FC236}">
                <a16:creationId xmlns:a16="http://schemas.microsoft.com/office/drawing/2014/main" id="{CD4685FF-5A71-2F41-4799-D76FE3A8CDEB}"/>
              </a:ext>
            </a:extLst>
          </p:cNvPr>
          <p:cNvSpPr>
            <a:spLocks noGrp="1"/>
          </p:cNvSpPr>
          <p:nvPr>
            <p:ph idx="1"/>
          </p:nvPr>
        </p:nvSpPr>
        <p:spPr/>
        <p:txBody>
          <a:bodyPr>
            <a:normAutofit/>
          </a:bodyPr>
          <a:lstStyle/>
          <a:p>
            <a:pPr marL="0" indent="0">
              <a:buNone/>
            </a:pPr>
            <a:r>
              <a:rPr lang="en-CA" sz="2800" dirty="0"/>
              <a:t>Exodus 4:8 and the great eclipse</a:t>
            </a:r>
          </a:p>
          <a:p>
            <a:pPr marL="0" indent="0">
              <a:buNone/>
            </a:pPr>
            <a:r>
              <a:rPr lang="en-US" sz="2800" dirty="0"/>
              <a:t>Exodus 4:8 (ESV)</a:t>
            </a:r>
          </a:p>
          <a:p>
            <a:pPr marL="0" indent="0">
              <a:buNone/>
            </a:pPr>
            <a:r>
              <a:rPr lang="en-US" sz="2800" dirty="0"/>
              <a:t>8 “If they will not believe you,” God said, “or listen to the first sign, they may believe the latter sign.”</a:t>
            </a:r>
          </a:p>
          <a:p>
            <a:pPr marL="0" indent="0">
              <a:buNone/>
            </a:pPr>
            <a:r>
              <a:rPr lang="en-US" sz="2800" dirty="0"/>
              <a:t>Since nothing seemed to happen at the first sign, look for the next one! </a:t>
            </a:r>
          </a:p>
          <a:p>
            <a:pPr marL="0" indent="0">
              <a:buNone/>
            </a:pPr>
            <a:endParaRPr lang="en-CA" sz="2800" dirty="0"/>
          </a:p>
        </p:txBody>
      </p:sp>
      <p:sp>
        <p:nvSpPr>
          <p:cNvPr id="4" name="Slide Number Placeholder 3">
            <a:extLst>
              <a:ext uri="{FF2B5EF4-FFF2-40B4-BE49-F238E27FC236}">
                <a16:creationId xmlns:a16="http://schemas.microsoft.com/office/drawing/2014/main" id="{D916313E-4748-0AFD-492D-822D24A95D99}"/>
              </a:ext>
            </a:extLst>
          </p:cNvPr>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4274220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CA" dirty="0"/>
              <a:t>Main points</a:t>
            </a:r>
            <a:endParaRPr dirty="0"/>
          </a:p>
        </p:txBody>
      </p:sp>
      <p:sp>
        <p:nvSpPr>
          <p:cNvPr id="14" name="Content Placeholder 13"/>
          <p:cNvSpPr>
            <a:spLocks noGrp="1"/>
          </p:cNvSpPr>
          <p:nvPr>
            <p:ph idx="1"/>
          </p:nvPr>
        </p:nvSpPr>
        <p:spPr/>
        <p:txBody>
          <a:bodyPr>
            <a:normAutofit/>
          </a:bodyPr>
          <a:lstStyle/>
          <a:p>
            <a:r>
              <a:rPr lang="en-CA" sz="2400" dirty="0"/>
              <a:t>The Good News: Hamas, Israel, the Middle East have no prophetic significance.</a:t>
            </a:r>
            <a:endParaRPr sz="2400" dirty="0"/>
          </a:p>
          <a:p>
            <a:r>
              <a:rPr lang="en-CA" sz="2400" dirty="0"/>
              <a:t>The bad news: wars will continue for a very long time</a:t>
            </a:r>
            <a:endParaRPr sz="2400" dirty="0"/>
          </a:p>
          <a:p>
            <a:r>
              <a:rPr lang="en-CA" sz="2400" dirty="0"/>
              <a:t>More bad news: we are in a trough of rebellion.</a:t>
            </a:r>
          </a:p>
          <a:p>
            <a:r>
              <a:rPr lang="en-CA" sz="2400" dirty="0"/>
              <a:t>Good News again: Christ rules now, and this will never end.</a:t>
            </a:r>
            <a:endParaRPr sz="2400" dirty="0"/>
          </a:p>
        </p:txBody>
      </p:sp>
      <p:sp>
        <p:nvSpPr>
          <p:cNvPr id="2" name="Slide Number Placeholder 1">
            <a:extLst>
              <a:ext uri="{FF2B5EF4-FFF2-40B4-BE49-F238E27FC236}">
                <a16:creationId xmlns:a16="http://schemas.microsoft.com/office/drawing/2014/main" id="{404A2305-1310-8323-0667-9A2F46BF736C}"/>
              </a:ext>
            </a:extLst>
          </p:cNvPr>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3042826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79723-0D8A-3588-FFCE-D2F83DECD84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F63F822-4D9B-A505-9192-55913F2556D7}"/>
              </a:ext>
            </a:extLst>
          </p:cNvPr>
          <p:cNvSpPr>
            <a:spLocks noGrp="1"/>
          </p:cNvSpPr>
          <p:nvPr>
            <p:ph idx="1"/>
          </p:nvPr>
        </p:nvSpPr>
        <p:spPr/>
        <p:txBody>
          <a:bodyPr/>
          <a:lstStyle/>
          <a:p>
            <a:endParaRPr lang="en-CA"/>
          </a:p>
        </p:txBody>
      </p:sp>
      <p:sp>
        <p:nvSpPr>
          <p:cNvPr id="4" name="Slide Number Placeholder 3">
            <a:extLst>
              <a:ext uri="{FF2B5EF4-FFF2-40B4-BE49-F238E27FC236}">
                <a16:creationId xmlns:a16="http://schemas.microsoft.com/office/drawing/2014/main" id="{99D73F82-5C67-5C33-1969-FB37239DC283}"/>
              </a:ext>
            </a:extLst>
          </p:cNvPr>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881456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58B4-F188-59B7-124F-AD5422AA8147}"/>
              </a:ext>
            </a:extLst>
          </p:cNvPr>
          <p:cNvSpPr>
            <a:spLocks noGrp="1"/>
          </p:cNvSpPr>
          <p:nvPr>
            <p:ph type="title"/>
          </p:nvPr>
        </p:nvSpPr>
        <p:spPr/>
        <p:txBody>
          <a:bodyPr>
            <a:normAutofit fontScale="90000"/>
          </a:bodyPr>
          <a:lstStyle/>
          <a:p>
            <a:r>
              <a:rPr lang="en-CA" dirty="0"/>
              <a:t>The dangers of short-term thinking. Does this look like a good investment?</a:t>
            </a:r>
          </a:p>
        </p:txBody>
      </p:sp>
      <p:pic>
        <p:nvPicPr>
          <p:cNvPr id="6" name="Content Placeholder 5">
            <a:extLst>
              <a:ext uri="{FF2B5EF4-FFF2-40B4-BE49-F238E27FC236}">
                <a16:creationId xmlns:a16="http://schemas.microsoft.com/office/drawing/2014/main" id="{4ADECAAE-1E51-6F45-83A5-F1632579932C}"/>
              </a:ext>
            </a:extLst>
          </p:cNvPr>
          <p:cNvPicPr>
            <a:picLocks noGrp="1" noChangeAspect="1"/>
          </p:cNvPicPr>
          <p:nvPr>
            <p:ph idx="1"/>
          </p:nvPr>
        </p:nvPicPr>
        <p:blipFill>
          <a:blip r:embed="rId2"/>
          <a:stretch>
            <a:fillRect/>
          </a:stretch>
        </p:blipFill>
        <p:spPr>
          <a:xfrm>
            <a:off x="2495550" y="1871662"/>
            <a:ext cx="7200900" cy="4181475"/>
          </a:xfrm>
        </p:spPr>
      </p:pic>
      <p:sp>
        <p:nvSpPr>
          <p:cNvPr id="4" name="Slide Number Placeholder 3">
            <a:extLst>
              <a:ext uri="{FF2B5EF4-FFF2-40B4-BE49-F238E27FC236}">
                <a16:creationId xmlns:a16="http://schemas.microsoft.com/office/drawing/2014/main" id="{9D17696C-5849-7B15-D492-5437A0D6101A}"/>
              </a:ext>
            </a:extLst>
          </p:cNvPr>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2007163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C025-13CD-D592-64C1-5FB5C7B096E8}"/>
              </a:ext>
            </a:extLst>
          </p:cNvPr>
          <p:cNvSpPr>
            <a:spLocks noGrp="1"/>
          </p:cNvSpPr>
          <p:nvPr>
            <p:ph type="title"/>
          </p:nvPr>
        </p:nvSpPr>
        <p:spPr/>
        <p:txBody>
          <a:bodyPr/>
          <a:lstStyle/>
          <a:p>
            <a:r>
              <a:rPr lang="en-CA" dirty="0"/>
              <a:t>How about this?</a:t>
            </a:r>
          </a:p>
        </p:txBody>
      </p:sp>
      <p:pic>
        <p:nvPicPr>
          <p:cNvPr id="6" name="Content Placeholder 5">
            <a:extLst>
              <a:ext uri="{FF2B5EF4-FFF2-40B4-BE49-F238E27FC236}">
                <a16:creationId xmlns:a16="http://schemas.microsoft.com/office/drawing/2014/main" id="{B22D21F2-3C8A-7C06-F58D-56B560E2B2AD}"/>
              </a:ext>
            </a:extLst>
          </p:cNvPr>
          <p:cNvPicPr>
            <a:picLocks noGrp="1" noChangeAspect="1"/>
          </p:cNvPicPr>
          <p:nvPr>
            <p:ph idx="1"/>
          </p:nvPr>
        </p:nvPicPr>
        <p:blipFill>
          <a:blip r:embed="rId2"/>
          <a:stretch>
            <a:fillRect/>
          </a:stretch>
        </p:blipFill>
        <p:spPr>
          <a:xfrm>
            <a:off x="2457450" y="1885950"/>
            <a:ext cx="7277100" cy="4152900"/>
          </a:xfrm>
        </p:spPr>
      </p:pic>
      <p:sp>
        <p:nvSpPr>
          <p:cNvPr id="4" name="Slide Number Placeholder 3">
            <a:extLst>
              <a:ext uri="{FF2B5EF4-FFF2-40B4-BE49-F238E27FC236}">
                <a16:creationId xmlns:a16="http://schemas.microsoft.com/office/drawing/2014/main" id="{B5D42AF5-4459-B923-8EA7-2C9F9031FBF6}"/>
              </a:ext>
            </a:extLst>
          </p:cNvPr>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1099103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CCBE9-6A67-5763-35A5-BC92B99FBD81}"/>
              </a:ext>
            </a:extLst>
          </p:cNvPr>
          <p:cNvSpPr>
            <a:spLocks noGrp="1"/>
          </p:cNvSpPr>
          <p:nvPr>
            <p:ph type="title"/>
          </p:nvPr>
        </p:nvSpPr>
        <p:spPr/>
        <p:txBody>
          <a:bodyPr/>
          <a:lstStyle/>
          <a:p>
            <a:r>
              <a:rPr lang="en-CA" dirty="0"/>
              <a:t>Point </a:t>
            </a:r>
          </a:p>
        </p:txBody>
      </p:sp>
      <p:sp>
        <p:nvSpPr>
          <p:cNvPr id="3" name="Content Placeholder 2">
            <a:extLst>
              <a:ext uri="{FF2B5EF4-FFF2-40B4-BE49-F238E27FC236}">
                <a16:creationId xmlns:a16="http://schemas.microsoft.com/office/drawing/2014/main" id="{F8789623-B816-70CA-12CE-7BB339F88F7C}"/>
              </a:ext>
            </a:extLst>
          </p:cNvPr>
          <p:cNvSpPr>
            <a:spLocks noGrp="1"/>
          </p:cNvSpPr>
          <p:nvPr>
            <p:ph idx="1"/>
          </p:nvPr>
        </p:nvSpPr>
        <p:spPr/>
        <p:txBody>
          <a:bodyPr/>
          <a:lstStyle/>
          <a:p>
            <a:pPr marL="457200" indent="-457200">
              <a:buFont typeface="+mj-lt"/>
              <a:buAutoNum type="arabicPeriod"/>
            </a:pPr>
            <a:r>
              <a:rPr lang="en-CA" dirty="0"/>
              <a:t>Think long term, not short term.</a:t>
            </a:r>
          </a:p>
          <a:p>
            <a:pPr marL="822960" lvl="1" indent="-457200">
              <a:buFont typeface="+mj-lt"/>
              <a:buAutoNum type="arabicPeriod"/>
            </a:pPr>
            <a:r>
              <a:rPr lang="en-CA" dirty="0"/>
              <a:t>Think of your great-great grandchildren and beyond.</a:t>
            </a:r>
          </a:p>
          <a:p>
            <a:pPr marL="822960" lvl="1" indent="-457200">
              <a:buFont typeface="+mj-lt"/>
              <a:buAutoNum type="arabicPeriod"/>
            </a:pPr>
            <a:r>
              <a:rPr lang="en-CA" dirty="0"/>
              <a:t>Christ is Lord of time and history</a:t>
            </a:r>
          </a:p>
          <a:p>
            <a:pPr marL="457200" indent="-457200">
              <a:buFont typeface="+mj-lt"/>
              <a:buAutoNum type="arabicPeriod"/>
            </a:pPr>
            <a:r>
              <a:rPr lang="en-CA" dirty="0"/>
              <a:t>Eschatology is never dependent upon your circumstances, but your eschatology will influence your circumstances: optimism or pessimism.</a:t>
            </a:r>
          </a:p>
          <a:p>
            <a:pPr marL="457200" indent="-457200">
              <a:buFont typeface="+mj-lt"/>
              <a:buAutoNum type="arabicPeriod"/>
            </a:pPr>
            <a:r>
              <a:rPr lang="en-CA" dirty="0"/>
              <a:t>You will physically die before Christ returns.</a:t>
            </a:r>
          </a:p>
        </p:txBody>
      </p:sp>
      <p:sp>
        <p:nvSpPr>
          <p:cNvPr id="4" name="Slide Number Placeholder 3">
            <a:extLst>
              <a:ext uri="{FF2B5EF4-FFF2-40B4-BE49-F238E27FC236}">
                <a16:creationId xmlns:a16="http://schemas.microsoft.com/office/drawing/2014/main" id="{56CCE9E4-0683-5E7C-B9C9-7853E5D72450}"/>
              </a:ext>
            </a:extLst>
          </p:cNvPr>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147833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ACFBE-CD0B-9BB8-A678-CC49DE202803}"/>
              </a:ext>
            </a:extLst>
          </p:cNvPr>
          <p:cNvSpPr>
            <a:spLocks noGrp="1"/>
          </p:cNvSpPr>
          <p:nvPr>
            <p:ph type="title"/>
          </p:nvPr>
        </p:nvSpPr>
        <p:spPr>
          <a:xfrm>
            <a:off x="8002587" y="1600200"/>
            <a:ext cx="3122613" cy="1828800"/>
          </a:xfrm>
        </p:spPr>
        <p:txBody>
          <a:bodyPr anchor="b">
            <a:normAutofit/>
          </a:bodyPr>
          <a:lstStyle/>
          <a:p>
            <a:r>
              <a:rPr lang="en-CA" dirty="0"/>
              <a:t>Revisit Matthew 23 and 24.</a:t>
            </a:r>
          </a:p>
        </p:txBody>
      </p:sp>
      <p:sp>
        <p:nvSpPr>
          <p:cNvPr id="10" name="Text Placeholder 3">
            <a:extLst>
              <a:ext uri="{FF2B5EF4-FFF2-40B4-BE49-F238E27FC236}">
                <a16:creationId xmlns:a16="http://schemas.microsoft.com/office/drawing/2014/main" id="{DDB92C22-98D9-CC83-71A1-6EACAA35C6B6}"/>
              </a:ext>
            </a:extLst>
          </p:cNvPr>
          <p:cNvSpPr>
            <a:spLocks noGrp="1"/>
          </p:cNvSpPr>
          <p:nvPr>
            <p:ph type="body" sz="half" idx="2"/>
          </p:nvPr>
        </p:nvSpPr>
        <p:spPr>
          <a:xfrm>
            <a:off x="8001039" y="3429000"/>
            <a:ext cx="3124161" cy="1828800"/>
          </a:xfrm>
        </p:spPr>
        <p:txBody>
          <a:bodyPr/>
          <a:lstStyle/>
          <a:p>
            <a:endParaRPr lang="en-US"/>
          </a:p>
        </p:txBody>
      </p:sp>
      <p:sp>
        <p:nvSpPr>
          <p:cNvPr id="4" name="Slide Number Placeholder 3">
            <a:extLst>
              <a:ext uri="{FF2B5EF4-FFF2-40B4-BE49-F238E27FC236}">
                <a16:creationId xmlns:a16="http://schemas.microsoft.com/office/drawing/2014/main" id="{FF225879-AB58-CE21-8566-7F8E1F90E2C2}"/>
              </a:ext>
            </a:extLst>
          </p:cNvPr>
          <p:cNvSpPr>
            <a:spLocks noGrp="1"/>
          </p:cNvSpPr>
          <p:nvPr>
            <p:ph type="sldNum" sz="quarter" idx="12"/>
          </p:nvPr>
        </p:nvSpPr>
        <p:spPr>
          <a:xfrm>
            <a:off x="9829800" y="6362700"/>
            <a:ext cx="838200" cy="257176"/>
          </a:xfrm>
        </p:spPr>
        <p:txBody>
          <a:bodyPr anchor="ctr">
            <a:normAutofit/>
          </a:bodyPr>
          <a:lstStyle/>
          <a:p>
            <a:pPr>
              <a:lnSpc>
                <a:spcPct val="90000"/>
              </a:lnSpc>
              <a:spcAft>
                <a:spcPts val="600"/>
              </a:spcAft>
            </a:pPr>
            <a:fld id="{E31375A4-56A4-47D6-9801-1991572033F7}" type="slidenum">
              <a:rPr lang="en-US" smtClean="0"/>
              <a:pPr>
                <a:lnSpc>
                  <a:spcPct val="90000"/>
                </a:lnSpc>
                <a:spcAft>
                  <a:spcPts val="600"/>
                </a:spcAft>
              </a:pPr>
              <a:t>8</a:t>
            </a:fld>
            <a:endParaRPr lang="en-US"/>
          </a:p>
        </p:txBody>
      </p:sp>
      <p:graphicFrame>
        <p:nvGraphicFramePr>
          <p:cNvPr id="6" name="Content Placeholder 2">
            <a:extLst>
              <a:ext uri="{FF2B5EF4-FFF2-40B4-BE49-F238E27FC236}">
                <a16:creationId xmlns:a16="http://schemas.microsoft.com/office/drawing/2014/main" id="{246A2FFB-802D-CF92-D911-1015C6970049}"/>
              </a:ext>
            </a:extLst>
          </p:cNvPr>
          <p:cNvGraphicFramePr>
            <a:graphicFrameLocks noGrp="1"/>
          </p:cNvGraphicFramePr>
          <p:nvPr>
            <p:ph idx="1"/>
            <p:extLst>
              <p:ext uri="{D42A27DB-BD31-4B8C-83A1-F6EECF244321}">
                <p14:modId xmlns:p14="http://schemas.microsoft.com/office/powerpoint/2010/main" val="3316116838"/>
              </p:ext>
            </p:extLst>
          </p:nvPr>
        </p:nvGraphicFramePr>
        <p:xfrm>
          <a:off x="760412" y="762000"/>
          <a:ext cx="64008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76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41B8B55-6ED1-584A-7B04-862C63753A3E}"/>
              </a:ext>
            </a:extLst>
          </p:cNvPr>
          <p:cNvSpPr>
            <a:spLocks noGrp="1"/>
          </p:cNvSpPr>
          <p:nvPr>
            <p:ph type="title"/>
          </p:nvPr>
        </p:nvSpPr>
        <p:spPr/>
        <p:txBody>
          <a:bodyPr/>
          <a:lstStyle/>
          <a:p>
            <a:r>
              <a:rPr lang="en-CA" dirty="0"/>
              <a:t>Fulfilled? Yes!</a:t>
            </a:r>
          </a:p>
        </p:txBody>
      </p:sp>
      <p:sp>
        <p:nvSpPr>
          <p:cNvPr id="3" name="Content Placeholder 2">
            <a:extLst>
              <a:ext uri="{FF2B5EF4-FFF2-40B4-BE49-F238E27FC236}">
                <a16:creationId xmlns:a16="http://schemas.microsoft.com/office/drawing/2014/main" id="{38C47015-4AC2-7FF2-7E33-994744ED8274}"/>
              </a:ext>
            </a:extLst>
          </p:cNvPr>
          <p:cNvSpPr>
            <a:spLocks noGrp="1"/>
          </p:cNvSpPr>
          <p:nvPr>
            <p:ph idx="1"/>
          </p:nvPr>
        </p:nvSpPr>
        <p:spPr/>
        <p:txBody>
          <a:bodyPr>
            <a:normAutofit lnSpcReduction="10000"/>
          </a:bodyPr>
          <a:lstStyle/>
          <a:p>
            <a:pPr marL="0" indent="0">
              <a:buNone/>
            </a:pPr>
            <a:r>
              <a:rPr lang="en-US" dirty="0"/>
              <a:t>Matthew 23:36 Truly, I say to you, all these things will come upon this generation. </a:t>
            </a:r>
          </a:p>
          <a:p>
            <a:pPr marL="0" indent="0">
              <a:buNone/>
            </a:pPr>
            <a:r>
              <a:rPr lang="en-US" dirty="0"/>
              <a:t>Matthew 24:34 Truly, I say to you, this generation will not pass away until all these things take place. </a:t>
            </a:r>
          </a:p>
          <a:p>
            <a:pPr marL="0" indent="0">
              <a:buNone/>
            </a:pPr>
            <a:r>
              <a:rPr lang="en-US" dirty="0"/>
              <a:t>Mark 13:30 Truly, I say to you, this generation will not pass away until all these things take place. </a:t>
            </a:r>
          </a:p>
          <a:p>
            <a:pPr marL="0" indent="0">
              <a:buNone/>
            </a:pPr>
            <a:r>
              <a:rPr lang="en-US" dirty="0"/>
              <a:t>Luke 21:32 Truly, I say to you, this generation will not pass away until all has taken place. </a:t>
            </a:r>
          </a:p>
          <a:p>
            <a:pPr marL="0" indent="0">
              <a:buNone/>
            </a:pPr>
            <a:r>
              <a:rPr lang="en-US" dirty="0"/>
              <a:t>Acts 2:40 And with many other words he bore witness and continued to exhort them, saying, “Save yourselves from this crooked generation.” </a:t>
            </a:r>
          </a:p>
          <a:p>
            <a:pPr marL="0" indent="0">
              <a:buNone/>
            </a:pPr>
            <a:r>
              <a:rPr lang="en-US" dirty="0"/>
              <a:t>Philippians 2:15 that you may be blameless and innocent, children of God without blemish in the midst of a crooked and twisted generation, among whom you shine as lights in the world, </a:t>
            </a:r>
          </a:p>
          <a:p>
            <a:pPr marL="0" indent="0">
              <a:buNone/>
            </a:pPr>
            <a:endParaRPr lang="en-CA" dirty="0"/>
          </a:p>
        </p:txBody>
      </p:sp>
      <p:sp>
        <p:nvSpPr>
          <p:cNvPr id="5" name="Slide Number Placeholder 4">
            <a:extLst>
              <a:ext uri="{FF2B5EF4-FFF2-40B4-BE49-F238E27FC236}">
                <a16:creationId xmlns:a16="http://schemas.microsoft.com/office/drawing/2014/main" id="{24FE7A4B-4778-A6AB-7D4D-2F5DA0B9C908}"/>
              </a:ext>
            </a:extLst>
          </p:cNvPr>
          <p:cNvSpPr>
            <a:spLocks noGrp="1"/>
          </p:cNvSpPr>
          <p:nvPr>
            <p:ph type="sldNum" sz="quarter" idx="12"/>
          </p:nvPr>
        </p:nvSpPr>
        <p:spPr/>
        <p:txBody>
          <a:bodyPr/>
          <a:lstStyle/>
          <a:p>
            <a:fld id="{E31375A4-56A4-47D6-9801-1991572033F7}" type="slidenum">
              <a:rPr lang="en-US" smtClean="0"/>
              <a:t>9</a:t>
            </a:fld>
            <a:endParaRPr lang="en-US"/>
          </a:p>
        </p:txBody>
      </p:sp>
    </p:spTree>
    <p:extLst>
      <p:ext uri="{BB962C8B-B14F-4D97-AF65-F5344CB8AC3E}">
        <p14:creationId xmlns:p14="http://schemas.microsoft.com/office/powerpoint/2010/main" val="2859028735"/>
      </p:ext>
    </p:extLst>
  </p:cSld>
  <p:clrMapOvr>
    <a:masterClrMapping/>
  </p:clrMapOvr>
</p:sld>
</file>

<file path=ppt/theme/theme1.xml><?xml version="1.0" encoding="utf-8"?>
<a:theme xmlns:a="http://schemas.openxmlformats.org/drawingml/2006/main" name="Tech Computer 16x9">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2901026.potx" id="{FD85E87A-7813-4F67-9E59-69B5487A1910}" vid="{BDF94C36-3ACF-4CF1-939F-F4211E6D666F}"/>
    </a:ext>
  </a:extLst>
</a:theme>
</file>

<file path=ppt/theme/theme2.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technology circuit board design presentation (widescreen)</Template>
  <TotalTime>296</TotalTime>
  <Words>946</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Candara</vt:lpstr>
      <vt:lpstr>Consolas</vt:lpstr>
      <vt:lpstr>Tech Computer 16x9</vt:lpstr>
      <vt:lpstr>WWIII,the Middle East, Israel, and Hamas, and the Eclipse of 2024 in Bible Prophecy</vt:lpstr>
      <vt:lpstr>Fiction is sadder than truth</vt:lpstr>
      <vt:lpstr>Main points</vt:lpstr>
      <vt:lpstr>PowerPoint Presentation</vt:lpstr>
      <vt:lpstr>The dangers of short-term thinking. Does this look like a good investment?</vt:lpstr>
      <vt:lpstr>How about this?</vt:lpstr>
      <vt:lpstr>Point </vt:lpstr>
      <vt:lpstr>Revisit Matthew 23 and 24.</vt:lpstr>
      <vt:lpstr>Fulfilled? Yes!</vt:lpstr>
      <vt:lpstr>Γενεά (genea), not Γένος (genos) (generation,   not race)</vt:lpstr>
      <vt:lpstr>1 Peter 2:9 &amp; the use of “generation”</vt:lpstr>
      <vt:lpstr>Uses of the word determine the meanings</vt:lpstr>
      <vt:lpstr>The conundrum</vt:lpstr>
      <vt:lpstr>Matthew 24:29–31 (ESV)</vt:lpstr>
      <vt:lpstr>Compare 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WWIII,the Middle East, Israel, Hamas, in Bible Prophecy</dc:title>
  <dc:creator>Scott Jacobsen</dc:creator>
  <cp:lastModifiedBy>Scott Jacobsen</cp:lastModifiedBy>
  <cp:revision>6</cp:revision>
  <dcterms:created xsi:type="dcterms:W3CDTF">2024-04-17T19:43:25Z</dcterms:created>
  <dcterms:modified xsi:type="dcterms:W3CDTF">2024-04-24T01:22:34Z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